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4" r:id="rId4"/>
    <p:sldId id="291" r:id="rId5"/>
    <p:sldId id="292" r:id="rId6"/>
    <p:sldId id="315" r:id="rId7"/>
    <p:sldId id="293" r:id="rId8"/>
    <p:sldId id="294" r:id="rId9"/>
    <p:sldId id="295" r:id="rId10"/>
    <p:sldId id="316" r:id="rId11"/>
    <p:sldId id="260" r:id="rId12"/>
    <p:sldId id="317" r:id="rId13"/>
    <p:sldId id="318" r:id="rId14"/>
    <p:sldId id="314" r:id="rId15"/>
    <p:sldId id="268" r:id="rId16"/>
    <p:sldId id="269" r:id="rId17"/>
    <p:sldId id="301" r:id="rId18"/>
    <p:sldId id="320" r:id="rId19"/>
    <p:sldId id="319" r:id="rId20"/>
    <p:sldId id="270" r:id="rId21"/>
    <p:sldId id="32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71"/>
    <p:restoredTop sz="61849"/>
  </p:normalViewPr>
  <p:slideViewPr>
    <p:cSldViewPr snapToGrid="0">
      <p:cViewPr varScale="1">
        <p:scale>
          <a:sx n="76" d="100"/>
          <a:sy n="76" d="100"/>
        </p:scale>
        <p:origin x="16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CD492-B6F0-C648-ADE0-8C6F0666EB20}" type="datetimeFigureOut">
              <a:rPr lang="en-US" smtClean="0"/>
              <a:t>4/8/26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59D5C-B287-D04E-B3D8-3ED901437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45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51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>
          <a:extLst>
            <a:ext uri="{FF2B5EF4-FFF2-40B4-BE49-F238E27FC236}">
              <a16:creationId xmlns:a16="http://schemas.microsoft.com/office/drawing/2014/main" id="{E3A72C76-116B-8DFC-8734-2CF1F4969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8624a067ca_0_17:notes">
            <a:extLst>
              <a:ext uri="{FF2B5EF4-FFF2-40B4-BE49-F238E27FC236}">
                <a16:creationId xmlns:a16="http://schemas.microsoft.com/office/drawing/2014/main" id="{7047EB9E-DF65-2A9E-7155-3ADBEB685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8624a067ca_0_17:notes">
            <a:extLst>
              <a:ext uri="{FF2B5EF4-FFF2-40B4-BE49-F238E27FC236}">
                <a16:creationId xmlns:a16="http://schemas.microsoft.com/office/drawing/2014/main" id="{E3D3F2FC-3906-9551-C59B-D51DB28B1E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6651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8624a067ca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8624a067ca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54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>
          <a:extLst>
            <a:ext uri="{FF2B5EF4-FFF2-40B4-BE49-F238E27FC236}">
              <a16:creationId xmlns:a16="http://schemas.microsoft.com/office/drawing/2014/main" id="{D5E74F59-D0A1-3CAA-E305-92CD20693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8624a067ca_0_17:notes">
            <a:extLst>
              <a:ext uri="{FF2B5EF4-FFF2-40B4-BE49-F238E27FC236}">
                <a16:creationId xmlns:a16="http://schemas.microsoft.com/office/drawing/2014/main" id="{604777F6-A8C1-DF7E-DBFB-BE2C580BE5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8624a067ca_0_17:notes">
            <a:extLst>
              <a:ext uri="{FF2B5EF4-FFF2-40B4-BE49-F238E27FC236}">
                <a16:creationId xmlns:a16="http://schemas.microsoft.com/office/drawing/2014/main" id="{36FAFA72-0D9F-9887-C88B-6790554808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0895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8624a067ca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8624a067ca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8624a067c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8624a067ca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>
          <a:extLst>
            <a:ext uri="{FF2B5EF4-FFF2-40B4-BE49-F238E27FC236}">
              <a16:creationId xmlns:a16="http://schemas.microsoft.com/office/drawing/2014/main" id="{7A273F64-CE5E-FA74-FAA3-FD8C6221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8624a067ca_0_55:notes">
            <a:extLst>
              <a:ext uri="{FF2B5EF4-FFF2-40B4-BE49-F238E27FC236}">
                <a16:creationId xmlns:a16="http://schemas.microsoft.com/office/drawing/2014/main" id="{E60CDB9D-CCED-646B-37B0-2272708FE2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8624a067ca_0_55:notes">
            <a:extLst>
              <a:ext uri="{FF2B5EF4-FFF2-40B4-BE49-F238E27FC236}">
                <a16:creationId xmlns:a16="http://schemas.microsoft.com/office/drawing/2014/main" id="{CB25172A-5041-F70C-60EE-1941B0B8AB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99255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>
          <a:extLst>
            <a:ext uri="{FF2B5EF4-FFF2-40B4-BE49-F238E27FC236}">
              <a16:creationId xmlns:a16="http://schemas.microsoft.com/office/drawing/2014/main" id="{42CFA688-68B2-9A1D-5A7F-58E17FC66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8624a067ca_0_55:notes">
            <a:extLst>
              <a:ext uri="{FF2B5EF4-FFF2-40B4-BE49-F238E27FC236}">
                <a16:creationId xmlns:a16="http://schemas.microsoft.com/office/drawing/2014/main" id="{E9687CD2-45CC-A1B0-0144-6635520EB0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8624a067ca_0_55:notes">
            <a:extLst>
              <a:ext uri="{FF2B5EF4-FFF2-40B4-BE49-F238E27FC236}">
                <a16:creationId xmlns:a16="http://schemas.microsoft.com/office/drawing/2014/main" id="{E5425AC0-19C1-B8AF-EBF0-AF045C457D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10468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>
          <a:extLst>
            <a:ext uri="{FF2B5EF4-FFF2-40B4-BE49-F238E27FC236}">
              <a16:creationId xmlns:a16="http://schemas.microsoft.com/office/drawing/2014/main" id="{3CCA51FA-2664-40FC-5EE6-324AEDEE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8624a067ca_0_55:notes">
            <a:extLst>
              <a:ext uri="{FF2B5EF4-FFF2-40B4-BE49-F238E27FC236}">
                <a16:creationId xmlns:a16="http://schemas.microsoft.com/office/drawing/2014/main" id="{AE76AB12-9122-28EE-A493-FCA8458FB5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8624a067ca_0_55:notes">
            <a:extLst>
              <a:ext uri="{FF2B5EF4-FFF2-40B4-BE49-F238E27FC236}">
                <a16:creationId xmlns:a16="http://schemas.microsoft.com/office/drawing/2014/main" id="{311DE308-98AD-E096-42A8-426DF0AA10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51474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8624a067ca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8624a067ca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822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>
          <a:extLst>
            <a:ext uri="{FF2B5EF4-FFF2-40B4-BE49-F238E27FC236}">
              <a16:creationId xmlns:a16="http://schemas.microsoft.com/office/drawing/2014/main" id="{DBF1F487-BFE3-C02E-F96A-EE951D73D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8624a067ca_0_34:notes">
            <a:extLst>
              <a:ext uri="{FF2B5EF4-FFF2-40B4-BE49-F238E27FC236}">
                <a16:creationId xmlns:a16="http://schemas.microsoft.com/office/drawing/2014/main" id="{E4A7C318-9091-2680-1F15-D654593C60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8624a067ca_0_34:notes">
            <a:extLst>
              <a:ext uri="{FF2B5EF4-FFF2-40B4-BE49-F238E27FC236}">
                <a16:creationId xmlns:a16="http://schemas.microsoft.com/office/drawing/2014/main" id="{88E84B93-2D35-B303-DCFC-C212E5B2F9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774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943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15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22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9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081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35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59D5C-B287-D04E-B3D8-3ED9014374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35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9FD26-689B-8454-A4B2-E87C09EE2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7F6B0D-0C10-529F-12C7-C4CCDA1D5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74756-EBEA-6F0D-817C-21BD9DF98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9ADE6-E70C-8168-2F54-9C254ADD6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F54BA-40F0-1BDF-AABA-9DE20CA22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13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3CE37-9E84-9C95-51D9-C0AF126EB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9A5078-DFA9-734F-AE5C-AB841E24B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8F6A2-C6C4-2D5E-F559-5641F559C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DD6B6-44E2-C336-D589-C962F8A66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2F5E1-AC1F-8162-6DCB-CDE3154C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8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957026-CAB4-996C-3275-F28C86628E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1A1EC5-F0F8-C0FA-E979-F9A4ED2C84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BF7C1-9166-A213-53DF-CC78819F4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B4642-78BA-584E-8E8B-B9C4BC1A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488C3-6374-4C44-6375-4F8C84059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10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387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723C2-F577-F564-4AE0-58A07CBD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DCCEF-9742-900E-5C7D-DF4FE06F7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6BC9B-4AA6-E41F-5E46-154B9F8C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7F6DF-6F7E-D673-C538-3A2AF1828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B1A23-73FD-1CED-D408-81A50B615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928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E8DFF-DEED-1EB0-B71C-5ED0FB51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67937-6ABC-9DAE-81B7-55D9A6CF6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DEDC7-BB9A-568E-239A-EDD892FAD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D0A69-9E49-ADDC-A677-8B1067D52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D2176-A94D-D185-BB73-5EF9E320C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0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4E545-EECD-86F2-0ECE-8849D6104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652B6-5DC0-E308-6E45-B33CA3087C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9975B-FC60-E9A8-A012-1B9CFE463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3982D-7EA8-4E41-7D46-1CDB0720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F74C64-859E-8F0C-664D-41CE608A6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DBC118-2F5D-1D1E-7B4D-3D9F765E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5ACAB7-C27A-34ED-CE4F-A67185ED8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8488" y="210714"/>
            <a:ext cx="1461516" cy="163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416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6A28B-0BD1-CA11-FE12-3538F797C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90401-6068-EF04-B28C-06A8EB863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4359AF-ADD5-04A1-E45F-62A678D1D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CC4F0B-EC16-9683-8792-3D764F749B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F70D43-11D8-C787-1193-528A678131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001268-6296-4437-0F96-FABEAF6D9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4CBAE6-C15C-CBC4-BC39-B84B138C3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00F2AC-3150-BBBE-3738-37205228D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4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4BD5B-9187-DE92-1AB6-438F8DE88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250D4D-06DA-2543-B69A-18B2E8CDE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334E4-6519-06C5-A0AF-F6171949E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BAD6C9-E0E4-94BE-B9B7-2E96555A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5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DE154A-AF7E-2B94-6747-3A3B8B6E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1F73E-9126-E5F4-97B5-834F0ECB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BEDFE3-ADCD-D341-413C-699B5AA4C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148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80FFE-042F-1168-4024-56B4C391F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0E422-AE53-AAC0-E727-5BF7473D8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25152-5B67-9002-B49C-47DFC0AFD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85C4D-0F14-C0A2-F87C-D0B7FF0CA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E6C81-FAAA-C996-B01C-F5BC4EB6C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D884AF-871E-1A27-FA70-5FBF2258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88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A5944-4B0B-5095-D7A0-E5DCB8789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3F0DF-857C-0B05-1506-76F11F0E46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167F0-E74E-D142-4AF2-23BAE7D7D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72B19B-4593-10F6-3926-777F5FF3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B2E377-950D-6767-B601-7DB710D9F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FBF09-06BE-03E3-7751-1B96BBC19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76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DF2684-E345-D7AA-61CB-94DAEF69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A0C08-FD7A-EFC2-F80A-7D2ECE3D3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093C8-E8FB-146E-818C-AB5103961A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8E88AD-F9A7-4548-B5D1-FC95906B3FFA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BAFCB-61F3-78A5-F313-AD31002E0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65CE5-2E70-F0D9-1390-90082B81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E8C893-7B74-8D40-9C3B-DFF32ED9211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A681E4-C1F1-D158-971B-535021AB680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623042" y="101548"/>
            <a:ext cx="1461516" cy="163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54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8273B-34EE-E624-8314-BB1BD9C383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55584"/>
          </a:xfrm>
        </p:spPr>
        <p:txBody>
          <a:bodyPr/>
          <a:lstStyle/>
          <a:p>
            <a:r>
              <a:rPr lang="en-US" dirty="0"/>
              <a:t>Yellow Legged Hornet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A80665-A775-989F-B879-BFE4B60247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8605" y="2922217"/>
            <a:ext cx="9144000" cy="1655762"/>
          </a:xfrm>
        </p:spPr>
        <p:txBody>
          <a:bodyPr/>
          <a:lstStyle/>
          <a:p>
            <a:pPr algn="l"/>
            <a:r>
              <a:rPr lang="en-US" dirty="0"/>
              <a:t>Rachel Kellaway  - Montgomery</a:t>
            </a:r>
          </a:p>
          <a:p>
            <a:pPr algn="l"/>
            <a:r>
              <a:rPr lang="en-US" dirty="0"/>
              <a:t>Ceri Joyner  - Gwent</a:t>
            </a:r>
          </a:p>
          <a:p>
            <a:pPr algn="l"/>
            <a:r>
              <a:rPr lang="en-US" dirty="0"/>
              <a:t>Paul Pearce - Meirionnydd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E4FD31D-8A71-AFB2-2FBE-E52C3309D38B}"/>
              </a:ext>
            </a:extLst>
          </p:cNvPr>
          <p:cNvSpPr/>
          <p:nvPr/>
        </p:nvSpPr>
        <p:spPr>
          <a:xfrm rot="19144815">
            <a:off x="6869645" y="3596496"/>
            <a:ext cx="4262284" cy="1930554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Not Just a Beekeeping Issue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ABEC57-18D7-B340-E577-12AD8286A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9702" y="98272"/>
            <a:ext cx="2023714" cy="226307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75E8612F-F508-6F2C-8CEC-D08029927FD2}"/>
              </a:ext>
            </a:extLst>
          </p:cNvPr>
          <p:cNvSpPr txBox="1">
            <a:spLocks/>
          </p:cNvSpPr>
          <p:nvPr/>
        </p:nvSpPr>
        <p:spPr>
          <a:xfrm>
            <a:off x="948605" y="489576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Rolling </a:t>
            </a:r>
            <a:r>
              <a:rPr lang="en-US" dirty="0" err="1"/>
              <a:t>programme</a:t>
            </a:r>
            <a:r>
              <a:rPr lang="en-US" dirty="0"/>
              <a:t>:</a:t>
            </a:r>
          </a:p>
          <a:p>
            <a:pPr algn="l"/>
            <a:r>
              <a:rPr lang="en-US" dirty="0"/>
              <a:t>9:30, 11:00, 13:30 &amp; 15:00</a:t>
            </a:r>
          </a:p>
        </p:txBody>
      </p:sp>
    </p:spTree>
    <p:extLst>
      <p:ext uri="{BB962C8B-B14F-4D97-AF65-F5344CB8AC3E}">
        <p14:creationId xmlns:p14="http://schemas.microsoft.com/office/powerpoint/2010/main" val="261270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>
          <a:extLst>
            <a:ext uri="{FF2B5EF4-FFF2-40B4-BE49-F238E27FC236}">
              <a16:creationId xmlns:a16="http://schemas.microsoft.com/office/drawing/2014/main" id="{C43B4E03-A92B-384D-E790-53E753D89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>
            <a:extLst>
              <a:ext uri="{FF2B5EF4-FFF2-40B4-BE49-F238E27FC236}">
                <a16:creationId xmlns:a16="http://schemas.microsoft.com/office/drawing/2014/main" id="{E6EACB52-28F2-B5D8-A4A5-F42B89659C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9987" y="141304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The Science of a Monitoring Station</a:t>
            </a:r>
            <a:endParaRPr dirty="0"/>
          </a:p>
        </p:txBody>
      </p:sp>
      <p:sp>
        <p:nvSpPr>
          <p:cNvPr id="82" name="Google Shape;82;p17">
            <a:extLst>
              <a:ext uri="{FF2B5EF4-FFF2-40B4-BE49-F238E27FC236}">
                <a16:creationId xmlns:a16="http://schemas.microsoft.com/office/drawing/2014/main" id="{2CE290B6-2A45-93E3-DFDB-DD2E60CD3FB0}"/>
              </a:ext>
            </a:extLst>
          </p:cNvPr>
          <p:cNvSpPr/>
          <p:nvPr/>
        </p:nvSpPr>
        <p:spPr>
          <a:xfrm>
            <a:off x="3709112" y="2713746"/>
            <a:ext cx="4120000" cy="4508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EB0107-721E-B78E-A3ED-F79E29C6C5FC}"/>
              </a:ext>
            </a:extLst>
          </p:cNvPr>
          <p:cNvSpPr txBox="1"/>
          <p:nvPr/>
        </p:nvSpPr>
        <p:spPr>
          <a:xfrm>
            <a:off x="3602121" y="5298142"/>
            <a:ext cx="4226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Anti-drowning Mechanism</a:t>
            </a:r>
          </a:p>
        </p:txBody>
      </p:sp>
      <p:sp>
        <p:nvSpPr>
          <p:cNvPr id="11" name="Sun 10">
            <a:extLst>
              <a:ext uri="{FF2B5EF4-FFF2-40B4-BE49-F238E27FC236}">
                <a16:creationId xmlns:a16="http://schemas.microsoft.com/office/drawing/2014/main" id="{D4AB9613-7FD0-A97D-6AA2-225D9A972D68}"/>
              </a:ext>
            </a:extLst>
          </p:cNvPr>
          <p:cNvSpPr/>
          <p:nvPr/>
        </p:nvSpPr>
        <p:spPr>
          <a:xfrm>
            <a:off x="6770147" y="1645919"/>
            <a:ext cx="968189" cy="968189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818291D7-4F5B-59D3-1BEB-671E95E7F5C7}"/>
              </a:ext>
            </a:extLst>
          </p:cNvPr>
          <p:cNvSpPr/>
          <p:nvPr/>
        </p:nvSpPr>
        <p:spPr>
          <a:xfrm>
            <a:off x="3399416" y="1559858"/>
            <a:ext cx="1054250" cy="1054250"/>
          </a:xfrm>
          <a:prstGeom prst="lightningBol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n 12">
            <a:extLst>
              <a:ext uri="{FF2B5EF4-FFF2-40B4-BE49-F238E27FC236}">
                <a16:creationId xmlns:a16="http://schemas.microsoft.com/office/drawing/2014/main" id="{7B1C1503-1F9C-2754-49F0-5B5D402563E3}"/>
              </a:ext>
            </a:extLst>
          </p:cNvPr>
          <p:cNvSpPr/>
          <p:nvPr/>
        </p:nvSpPr>
        <p:spPr>
          <a:xfrm>
            <a:off x="5026834" y="3926541"/>
            <a:ext cx="1484555" cy="1201844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06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>
            <a:off x="579987" y="259641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The Science of Selective Trap Hole Sizes</a:t>
            </a:r>
            <a:endParaRPr dirty="0"/>
          </a:p>
        </p:txBody>
      </p:sp>
      <p:sp>
        <p:nvSpPr>
          <p:cNvPr id="80" name="Google Shape;80;p17"/>
          <p:cNvSpPr/>
          <p:nvPr/>
        </p:nvSpPr>
        <p:spPr>
          <a:xfrm>
            <a:off x="839357" y="3047014"/>
            <a:ext cx="1530400" cy="15304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6mm</a:t>
            </a:r>
            <a:endParaRPr sz="2667" dirty="0"/>
          </a:p>
        </p:txBody>
      </p:sp>
      <p:sp>
        <p:nvSpPr>
          <p:cNvPr id="81" name="Google Shape;81;p17"/>
          <p:cNvSpPr/>
          <p:nvPr/>
        </p:nvSpPr>
        <p:spPr>
          <a:xfrm>
            <a:off x="2924661" y="2300814"/>
            <a:ext cx="2870400" cy="3022800"/>
          </a:xfrm>
          <a:prstGeom prst="ellipse">
            <a:avLst/>
          </a:prstGeom>
          <a:solidFill>
            <a:srgbClr val="B7B7B7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     8mm</a:t>
            </a:r>
            <a:endParaRPr sz="2667" dirty="0"/>
          </a:p>
        </p:txBody>
      </p:sp>
      <p:sp>
        <p:nvSpPr>
          <p:cNvPr id="82" name="Google Shape;82;p17"/>
          <p:cNvSpPr/>
          <p:nvPr/>
        </p:nvSpPr>
        <p:spPr>
          <a:xfrm>
            <a:off x="2299861" y="1639914"/>
            <a:ext cx="4120000" cy="4508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2" name="Google Shape;81;p17">
            <a:extLst>
              <a:ext uri="{FF2B5EF4-FFF2-40B4-BE49-F238E27FC236}">
                <a16:creationId xmlns:a16="http://schemas.microsoft.com/office/drawing/2014/main" id="{5BEBDDF9-EF93-2C83-6D01-F9759CB4C3EC}"/>
              </a:ext>
            </a:extLst>
          </p:cNvPr>
          <p:cNvSpPr/>
          <p:nvPr/>
        </p:nvSpPr>
        <p:spPr>
          <a:xfrm>
            <a:off x="8098066" y="2290054"/>
            <a:ext cx="2870400" cy="3022800"/>
          </a:xfrm>
          <a:prstGeom prst="ellipse">
            <a:avLst/>
          </a:prstGeom>
          <a:solidFill>
            <a:srgbClr val="B7B7B7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     8.2 – 9.0mm</a:t>
            </a:r>
            <a:endParaRPr sz="2667" dirty="0"/>
          </a:p>
        </p:txBody>
      </p:sp>
      <p:sp>
        <p:nvSpPr>
          <p:cNvPr id="3" name="Google Shape;82;p17">
            <a:extLst>
              <a:ext uri="{FF2B5EF4-FFF2-40B4-BE49-F238E27FC236}">
                <a16:creationId xmlns:a16="http://schemas.microsoft.com/office/drawing/2014/main" id="{B3B887ED-5B37-554F-969A-1E81000D8AF2}"/>
              </a:ext>
            </a:extLst>
          </p:cNvPr>
          <p:cNvSpPr/>
          <p:nvPr/>
        </p:nvSpPr>
        <p:spPr>
          <a:xfrm>
            <a:off x="7454561" y="1641700"/>
            <a:ext cx="4120000" cy="4508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A11C346-DD6C-6B5F-F254-072436239854}"/>
              </a:ext>
            </a:extLst>
          </p:cNvPr>
          <p:cNvSpPr/>
          <p:nvPr/>
        </p:nvSpPr>
        <p:spPr>
          <a:xfrm>
            <a:off x="430306" y="1324464"/>
            <a:ext cx="6379285" cy="531301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25584E8-8399-5A7D-CAD2-E60F0C612052}"/>
              </a:ext>
            </a:extLst>
          </p:cNvPr>
          <p:cNvSpPr/>
          <p:nvPr/>
        </p:nvSpPr>
        <p:spPr>
          <a:xfrm>
            <a:off x="7218642" y="1324464"/>
            <a:ext cx="4625527" cy="531301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EA6CB3-5BCD-54B5-1EBD-091B7AD1FAE1}"/>
              </a:ext>
            </a:extLst>
          </p:cNvPr>
          <p:cNvSpPr txBox="1"/>
          <p:nvPr/>
        </p:nvSpPr>
        <p:spPr>
          <a:xfrm>
            <a:off x="2735517" y="6188531"/>
            <a:ext cx="192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Minimize Bycatch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67B0E-D19C-BADA-100D-CA02A6BD7C58}"/>
              </a:ext>
            </a:extLst>
          </p:cNvPr>
          <p:cNvSpPr txBox="1"/>
          <p:nvPr/>
        </p:nvSpPr>
        <p:spPr>
          <a:xfrm>
            <a:off x="8374315" y="6188531"/>
            <a:ext cx="2392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Accept some  Bycatch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7DBD79-6EB7-906C-A252-8542012D81F1}"/>
              </a:ext>
            </a:extLst>
          </p:cNvPr>
          <p:cNvSpPr txBox="1"/>
          <p:nvPr/>
        </p:nvSpPr>
        <p:spPr>
          <a:xfrm>
            <a:off x="7401360" y="5532198"/>
            <a:ext cx="4226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Anti-drowning Mechanism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86018-356D-B5CD-422C-D652B6223C74}"/>
              </a:ext>
            </a:extLst>
          </p:cNvPr>
          <p:cNvSpPr txBox="1"/>
          <p:nvPr/>
        </p:nvSpPr>
        <p:spPr>
          <a:xfrm>
            <a:off x="1431147" y="5554313"/>
            <a:ext cx="4226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Anti-drowning Mechanism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5F176-6DF4-BDAF-8991-BDFE17820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Station &amp; Trap 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AE41D-3EE5-3AAE-386D-262F233FA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589" y="2010405"/>
            <a:ext cx="10515600" cy="4154525"/>
          </a:xfrm>
        </p:spPr>
        <p:txBody>
          <a:bodyPr>
            <a:normAutofit/>
          </a:bodyPr>
          <a:lstStyle/>
          <a:p>
            <a:r>
              <a:rPr lang="en-US" sz="3200" dirty="0"/>
              <a:t>Amongst seasonal flowers and trees.</a:t>
            </a:r>
          </a:p>
          <a:p>
            <a:r>
              <a:rPr lang="en-US" sz="3200" dirty="0"/>
              <a:t>Landowner’s permission.</a:t>
            </a:r>
          </a:p>
          <a:p>
            <a:r>
              <a:rPr lang="en-US" sz="3200" dirty="0"/>
              <a:t>Avoid human contact.</a:t>
            </a:r>
          </a:p>
          <a:p>
            <a:r>
              <a:rPr lang="en-US" sz="3200" dirty="0"/>
              <a:t>Label (what it is, how to contact you </a:t>
            </a:r>
            <a:r>
              <a:rPr lang="en-US" sz="3200" dirty="0" err="1"/>
              <a:t>etc</a:t>
            </a:r>
            <a:r>
              <a:rPr lang="en-US" sz="3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37334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34628-2310-23D3-CADA-42CF63DBA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B770E-8890-4569-07F6-A2D0367FE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Apiary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2359D-6DFD-A9CD-8361-8971A19827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49570"/>
            <a:ext cx="10515600" cy="2004097"/>
          </a:xfrm>
        </p:spPr>
        <p:txBody>
          <a:bodyPr>
            <a:normAutofit/>
          </a:bodyPr>
          <a:lstStyle/>
          <a:p>
            <a:r>
              <a:rPr lang="en-US" sz="3200" dirty="0"/>
              <a:t>Make it harder for YLH to hawk &amp; take bees.</a:t>
            </a:r>
          </a:p>
          <a:p>
            <a:r>
              <a:rPr lang="en-US" sz="3200" dirty="0"/>
              <a:t>Physically prevent YLH entering hive – too late!</a:t>
            </a:r>
          </a:p>
          <a:p>
            <a:r>
              <a:rPr lang="en-US" sz="3200" dirty="0"/>
              <a:t>Barking mad?</a:t>
            </a:r>
          </a:p>
        </p:txBody>
      </p:sp>
    </p:spTree>
    <p:extLst>
      <p:ext uri="{BB962C8B-B14F-4D97-AF65-F5344CB8AC3E}">
        <p14:creationId xmlns:p14="http://schemas.microsoft.com/office/powerpoint/2010/main" val="1810096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>
          <a:extLst>
            <a:ext uri="{FF2B5EF4-FFF2-40B4-BE49-F238E27FC236}">
              <a16:creationId xmlns:a16="http://schemas.microsoft.com/office/drawing/2014/main" id="{AEA20722-07CF-16D8-AC8F-FBA6082D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>
            <a:extLst>
              <a:ext uri="{FF2B5EF4-FFF2-40B4-BE49-F238E27FC236}">
                <a16:creationId xmlns:a16="http://schemas.microsoft.com/office/drawing/2014/main" id="{4E5992E7-9FAD-1992-E3CD-EB3B5965D7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The Science of Apiary Protection?</a:t>
            </a:r>
            <a:endParaRPr dirty="0"/>
          </a:p>
        </p:txBody>
      </p:sp>
      <p:sp>
        <p:nvSpPr>
          <p:cNvPr id="80" name="Google Shape;80;p17">
            <a:extLst>
              <a:ext uri="{FF2B5EF4-FFF2-40B4-BE49-F238E27FC236}">
                <a16:creationId xmlns:a16="http://schemas.microsoft.com/office/drawing/2014/main" id="{B7936B1E-26FC-9E01-C9FF-EA1A9BDDF9AC}"/>
              </a:ext>
            </a:extLst>
          </p:cNvPr>
          <p:cNvSpPr/>
          <p:nvPr/>
        </p:nvSpPr>
        <p:spPr>
          <a:xfrm>
            <a:off x="719990" y="2374673"/>
            <a:ext cx="2286190" cy="2378839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11mm</a:t>
            </a:r>
          </a:p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(13mm)</a:t>
            </a:r>
            <a:endParaRPr sz="2667" dirty="0"/>
          </a:p>
        </p:txBody>
      </p:sp>
      <p:sp>
        <p:nvSpPr>
          <p:cNvPr id="2" name="Google Shape;80;p17">
            <a:extLst>
              <a:ext uri="{FF2B5EF4-FFF2-40B4-BE49-F238E27FC236}">
                <a16:creationId xmlns:a16="http://schemas.microsoft.com/office/drawing/2014/main" id="{202F3485-F3AD-9796-C46F-CF38D9FEB4EE}"/>
              </a:ext>
            </a:extLst>
          </p:cNvPr>
          <p:cNvSpPr/>
          <p:nvPr/>
        </p:nvSpPr>
        <p:spPr>
          <a:xfrm>
            <a:off x="4168258" y="1331279"/>
            <a:ext cx="4326037" cy="4501352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25mm</a:t>
            </a:r>
          </a:p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(27mm)</a:t>
            </a:r>
            <a:endParaRPr sz="26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5608B-D193-296F-81A6-5E41B3B64410}"/>
              </a:ext>
            </a:extLst>
          </p:cNvPr>
          <p:cNvSpPr txBox="1"/>
          <p:nvPr/>
        </p:nvSpPr>
        <p:spPr>
          <a:xfrm>
            <a:off x="1097264" y="5137080"/>
            <a:ext cx="161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Honey Bee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EAF8C7-3C8D-9593-1DC0-5369DEC44632}"/>
              </a:ext>
            </a:extLst>
          </p:cNvPr>
          <p:cNvSpPr txBox="1"/>
          <p:nvPr/>
        </p:nvSpPr>
        <p:spPr>
          <a:xfrm>
            <a:off x="5910820" y="6190861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YLH</a:t>
            </a:r>
          </a:p>
        </p:txBody>
      </p:sp>
      <p:sp>
        <p:nvSpPr>
          <p:cNvPr id="5" name="Google Shape;80;p17">
            <a:extLst>
              <a:ext uri="{FF2B5EF4-FFF2-40B4-BE49-F238E27FC236}">
                <a16:creationId xmlns:a16="http://schemas.microsoft.com/office/drawing/2014/main" id="{FC43E65D-911D-B823-0CC9-91AAEB45C9B6}"/>
              </a:ext>
            </a:extLst>
          </p:cNvPr>
          <p:cNvSpPr/>
          <p:nvPr/>
        </p:nvSpPr>
        <p:spPr>
          <a:xfrm>
            <a:off x="9552563" y="2798892"/>
            <a:ext cx="1530400" cy="15304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667"/>
              <a:t>6mm</a:t>
            </a:r>
            <a:endParaRPr sz="2667"/>
          </a:p>
        </p:txBody>
      </p:sp>
    </p:spTree>
    <p:extLst>
      <p:ext uri="{BB962C8B-B14F-4D97-AF65-F5344CB8AC3E}">
        <p14:creationId xmlns:p14="http://schemas.microsoft.com/office/powerpoint/2010/main" val="2670413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/>
              <a:t>Hive Spacing</a:t>
            </a:r>
            <a:endParaRPr/>
          </a:p>
        </p:txBody>
      </p:sp>
      <p:pic>
        <p:nvPicPr>
          <p:cNvPr id="171" name="Google Shape;171;p25" title="apiary-bottom-end-1024x72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894" y="1560167"/>
            <a:ext cx="5892799" cy="414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 title="where-to-place-your-bee-hive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3571" y="1710442"/>
            <a:ext cx="5892800" cy="3788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Muzzle</a:t>
            </a:r>
            <a:endParaRPr dirty="0"/>
          </a:p>
        </p:txBody>
      </p:sp>
      <p:pic>
        <p:nvPicPr>
          <p:cNvPr id="3" name="Picture 2" descr="A wooden box with a metal lid&#10;&#10;AI-generated content may be incorrect.">
            <a:extLst>
              <a:ext uri="{FF2B5EF4-FFF2-40B4-BE49-F238E27FC236}">
                <a16:creationId xmlns:a16="http://schemas.microsoft.com/office/drawing/2014/main" id="{E208EB89-6CC1-BC9E-8C7E-19E3CCB82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625" y="608357"/>
            <a:ext cx="6531279" cy="59797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62B3AB-221A-0801-251B-A443E4686E31}"/>
              </a:ext>
            </a:extLst>
          </p:cNvPr>
          <p:cNvSpPr txBox="1"/>
          <p:nvPr/>
        </p:nvSpPr>
        <p:spPr>
          <a:xfrm>
            <a:off x="415600" y="5711870"/>
            <a:ext cx="2008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From Thornes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>
          <a:extLst>
            <a:ext uri="{FF2B5EF4-FFF2-40B4-BE49-F238E27FC236}">
              <a16:creationId xmlns:a16="http://schemas.microsoft.com/office/drawing/2014/main" id="{B2966DCD-2638-0E56-DA73-B9EF061DB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>
            <a:extLst>
              <a:ext uri="{FF2B5EF4-FFF2-40B4-BE49-F238E27FC236}">
                <a16:creationId xmlns:a16="http://schemas.microsoft.com/office/drawing/2014/main" id="{8CEB5206-16B6-66A5-2DFB-32944D6043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/>
              <a:t>Electric Harp</a:t>
            </a:r>
            <a:endParaRPr/>
          </a:p>
        </p:txBody>
      </p:sp>
      <p:pic>
        <p:nvPicPr>
          <p:cNvPr id="178" name="Google Shape;178;p26" title="c06743_c3a0d0015426408794b3a382629b2169~mv2.jpeg">
            <a:extLst>
              <a:ext uri="{FF2B5EF4-FFF2-40B4-BE49-F238E27FC236}">
                <a16:creationId xmlns:a16="http://schemas.microsoft.com/office/drawing/2014/main" id="{FA6DCBB6-5E6F-3402-8CA4-644F50AF62A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1701" y="1532868"/>
            <a:ext cx="6792844" cy="5094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499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>
          <a:extLst>
            <a:ext uri="{FF2B5EF4-FFF2-40B4-BE49-F238E27FC236}">
              <a16:creationId xmlns:a16="http://schemas.microsoft.com/office/drawing/2014/main" id="{C30CA659-661B-2AAB-2ABF-6A713A442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>
            <a:extLst>
              <a:ext uri="{FF2B5EF4-FFF2-40B4-BE49-F238E27FC236}">
                <a16:creationId xmlns:a16="http://schemas.microsoft.com/office/drawing/2014/main" id="{7D16FB1C-EE23-80D1-F886-33352DC43F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-GB" dirty="0"/>
              <a:t>P</a:t>
            </a:r>
            <a:r>
              <a:rPr lang="en" dirty="0" err="1"/>
              <a:t>reventing</a:t>
            </a:r>
            <a:r>
              <a:rPr lang="en" dirty="0"/>
              <a:t> YLH entering hive</a:t>
            </a:r>
            <a:endParaRPr dirty="0"/>
          </a:p>
        </p:txBody>
      </p:sp>
      <p:sp>
        <p:nvSpPr>
          <p:cNvPr id="2" name="Google Shape;80;p17">
            <a:extLst>
              <a:ext uri="{FF2B5EF4-FFF2-40B4-BE49-F238E27FC236}">
                <a16:creationId xmlns:a16="http://schemas.microsoft.com/office/drawing/2014/main" id="{117419D6-C73B-B475-9A7B-7E915D984C8B}"/>
              </a:ext>
            </a:extLst>
          </p:cNvPr>
          <p:cNvSpPr/>
          <p:nvPr/>
        </p:nvSpPr>
        <p:spPr>
          <a:xfrm>
            <a:off x="2560100" y="2529953"/>
            <a:ext cx="1530400" cy="15304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667" dirty="0"/>
              <a:t>6mm</a:t>
            </a:r>
            <a:endParaRPr sz="2667" dirty="0"/>
          </a:p>
        </p:txBody>
      </p:sp>
      <p:sp>
        <p:nvSpPr>
          <p:cNvPr id="3" name="Google Shape;80;p17">
            <a:extLst>
              <a:ext uri="{FF2B5EF4-FFF2-40B4-BE49-F238E27FC236}">
                <a16:creationId xmlns:a16="http://schemas.microsoft.com/office/drawing/2014/main" id="{9F180ED0-9FBA-3C01-3741-B5EE5053F8FB}"/>
              </a:ext>
            </a:extLst>
          </p:cNvPr>
          <p:cNvSpPr/>
          <p:nvPr/>
        </p:nvSpPr>
        <p:spPr>
          <a:xfrm>
            <a:off x="7433313" y="2443889"/>
            <a:ext cx="1839784" cy="1839784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600"/>
              </a:spcAft>
            </a:pPr>
            <a:r>
              <a:rPr lang="en" sz="2800" dirty="0"/>
              <a:t>7mm</a:t>
            </a:r>
            <a:endParaRPr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D065ED-318C-490C-0C75-55BEE9BC8018}"/>
              </a:ext>
            </a:extLst>
          </p:cNvPr>
          <p:cNvSpPr txBox="1"/>
          <p:nvPr/>
        </p:nvSpPr>
        <p:spPr>
          <a:xfrm>
            <a:off x="7207620" y="4668819"/>
            <a:ext cx="2268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Mouse Guard</a:t>
            </a:r>
          </a:p>
        </p:txBody>
      </p:sp>
    </p:spTree>
    <p:extLst>
      <p:ext uri="{BB962C8B-B14F-4D97-AF65-F5344CB8AC3E}">
        <p14:creationId xmlns:p14="http://schemas.microsoft.com/office/powerpoint/2010/main" val="4185954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>
          <a:extLst>
            <a:ext uri="{FF2B5EF4-FFF2-40B4-BE49-F238E27FC236}">
              <a16:creationId xmlns:a16="http://schemas.microsoft.com/office/drawing/2014/main" id="{59ACE44D-19AF-2A0B-B6F0-345223E52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>
            <a:extLst>
              <a:ext uri="{FF2B5EF4-FFF2-40B4-BE49-F238E27FC236}">
                <a16:creationId xmlns:a16="http://schemas.microsoft.com/office/drawing/2014/main" id="{6D84FBFA-EDD5-FAD9-F550-8FCEF4A36F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Fake Wasp Nests – will it work?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CBFEAD-83A2-0607-46AA-07B430620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1444587"/>
            <a:ext cx="5661576" cy="498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5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8A086-9808-4439-E6F8-7D828DC3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Yellow Legged Hornet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287DA-BC27-06E6-427B-52622389E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2389" y="1825625"/>
            <a:ext cx="9681409" cy="4351338"/>
          </a:xfrm>
        </p:spPr>
        <p:txBody>
          <a:bodyPr/>
          <a:lstStyle/>
          <a:p>
            <a:r>
              <a:rPr lang="en-US" dirty="0"/>
              <a:t>The Invasion</a:t>
            </a:r>
          </a:p>
          <a:p>
            <a:r>
              <a:rPr lang="en-US" dirty="0"/>
              <a:t>Recognition &amp; Reporting</a:t>
            </a:r>
          </a:p>
          <a:p>
            <a:r>
              <a:rPr lang="en-US" dirty="0"/>
              <a:t>Life-cycle</a:t>
            </a:r>
          </a:p>
          <a:p>
            <a:r>
              <a:rPr lang="en-US" dirty="0"/>
              <a:t>Safety</a:t>
            </a:r>
          </a:p>
          <a:p>
            <a:r>
              <a:rPr lang="en-US" dirty="0"/>
              <a:t>Monitoring &amp; Trapping</a:t>
            </a:r>
          </a:p>
          <a:p>
            <a:r>
              <a:rPr lang="en-US" dirty="0"/>
              <a:t>Apiary Protection</a:t>
            </a:r>
          </a:p>
          <a:p>
            <a:r>
              <a:rPr lang="en-US" dirty="0"/>
              <a:t>Documents</a:t>
            </a:r>
          </a:p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084405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Documents</a:t>
            </a:r>
            <a:endParaRPr dirty="0"/>
          </a:p>
        </p:txBody>
      </p:sp>
      <p:sp>
        <p:nvSpPr>
          <p:cNvPr id="184" name="Google Shape;184;p27"/>
          <p:cNvSpPr txBox="1">
            <a:spLocks noGrp="1"/>
          </p:cNvSpPr>
          <p:nvPr>
            <p:ph type="body" idx="1"/>
          </p:nvPr>
        </p:nvSpPr>
        <p:spPr>
          <a:xfrm>
            <a:off x="415600" y="1806453"/>
            <a:ext cx="11360800" cy="4555200"/>
          </a:xfrm>
          <a:prstGeom prst="rect">
            <a:avLst/>
          </a:prstGeom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England &amp; Wales Contingency Plan – Pest Specific Contingency Plan Yellow Legged Asian Hornet.</a:t>
            </a:r>
          </a:p>
          <a:p>
            <a:pPr marL="0" indent="0">
              <a:lnSpc>
                <a:spcPct val="110000"/>
              </a:lnSpc>
              <a:buNone/>
            </a:pPr>
            <a:endParaRPr lang="en-GB" dirty="0">
              <a:solidFill>
                <a:schemeClr val="dk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WBKA YLH Strategy.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WBKA Spring Trapping Guide.</a:t>
            </a:r>
          </a:p>
          <a:p>
            <a:pPr marL="0" indent="0">
              <a:lnSpc>
                <a:spcPct val="110000"/>
              </a:lnSpc>
              <a:buNone/>
            </a:pPr>
            <a:endParaRPr lang="en-GB" dirty="0">
              <a:solidFill>
                <a:schemeClr val="dk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Asian Hornet.  The Beekeeper’s Guide to Defences against the Yellow-legged Hornet Vespa </a:t>
            </a:r>
            <a:r>
              <a:rPr lang="en-GB" dirty="0" err="1">
                <a:solidFill>
                  <a:schemeClr val="dk1"/>
                </a:solidFill>
              </a:rPr>
              <a:t>Velutina</a:t>
            </a:r>
            <a:r>
              <a:rPr lang="en-GB" dirty="0">
                <a:solidFill>
                  <a:schemeClr val="dk1"/>
                </a:solidFill>
              </a:rPr>
              <a:t> </a:t>
            </a:r>
            <a:r>
              <a:rPr lang="en-GB" i="1" dirty="0">
                <a:solidFill>
                  <a:schemeClr val="dk1"/>
                </a:solidFill>
              </a:rPr>
              <a:t>by Andrew Durham.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The Yellow Legged Hornet - A Handbook </a:t>
            </a:r>
            <a:r>
              <a:rPr lang="en-GB" i="1" dirty="0">
                <a:solidFill>
                  <a:schemeClr val="dk1"/>
                </a:solidFill>
              </a:rPr>
              <a:t>by Dr Sarah Bunker.</a:t>
            </a:r>
          </a:p>
          <a:p>
            <a:pPr marL="0" indent="0">
              <a:lnSpc>
                <a:spcPct val="110000"/>
              </a:lnSpc>
              <a:buNone/>
            </a:pPr>
            <a:endParaRPr lang="en-GB" dirty="0">
              <a:solidFill>
                <a:schemeClr val="dk1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GB" dirty="0">
                <a:solidFill>
                  <a:schemeClr val="dk1"/>
                </a:solidFill>
              </a:rPr>
              <a:t>Tywyn Town Council Contingency Plan.</a:t>
            </a:r>
          </a:p>
          <a:p>
            <a:pPr marL="0" indent="0">
              <a:lnSpc>
                <a:spcPct val="115000"/>
              </a:lnSpc>
              <a:buClr>
                <a:schemeClr val="dk1"/>
              </a:buClr>
              <a:buSzPts val="1100"/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buClr>
                <a:schemeClr val="dk1"/>
              </a:buClr>
              <a:buSzPts val="1100"/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>
          <a:extLst>
            <a:ext uri="{FF2B5EF4-FFF2-40B4-BE49-F238E27FC236}">
              <a16:creationId xmlns:a16="http://schemas.microsoft.com/office/drawing/2014/main" id="{BEE9313C-A99A-D68F-07AB-B7EF45EDF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>
            <a:extLst>
              <a:ext uri="{FF2B5EF4-FFF2-40B4-BE49-F238E27FC236}">
                <a16:creationId xmlns:a16="http://schemas.microsoft.com/office/drawing/2014/main" id="{5E0EAFC4-7FAC-B97A-F127-866C718D93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22133" y="2549065"/>
            <a:ext cx="6609144" cy="283563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" sz="6600" dirty="0"/>
              <a:t>Any Questions</a:t>
            </a:r>
            <a:endParaRPr sz="6600" dirty="0"/>
          </a:p>
        </p:txBody>
      </p:sp>
    </p:spTree>
    <p:extLst>
      <p:ext uri="{BB962C8B-B14F-4D97-AF65-F5344CB8AC3E}">
        <p14:creationId xmlns:p14="http://schemas.microsoft.com/office/powerpoint/2010/main" val="4036930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EE407-EC10-4D2A-C766-5A56FFAC3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5AE61-AEB8-EE16-34F7-5334993C1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Invasion</a:t>
            </a:r>
            <a:br>
              <a:rPr lang="en-US" dirty="0"/>
            </a:br>
            <a:endParaRPr lang="en-GB" dirty="0"/>
          </a:p>
        </p:txBody>
      </p:sp>
      <p:pic>
        <p:nvPicPr>
          <p:cNvPr id="6" name="Picture 5" descr="A map of europe with different countries/regions&#10;&#10;AI-generated content may be incorrect.">
            <a:extLst>
              <a:ext uri="{FF2B5EF4-FFF2-40B4-BE49-F238E27FC236}">
                <a16:creationId xmlns:a16="http://schemas.microsoft.com/office/drawing/2014/main" id="{CDF834CE-94F3-7281-37B0-C4154D527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849" y="1925436"/>
            <a:ext cx="4571127" cy="4571127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63FBB8A4-69EF-DCEE-3D43-D3CDC8E6A6BF}"/>
              </a:ext>
            </a:extLst>
          </p:cNvPr>
          <p:cNvSpPr/>
          <p:nvPr/>
        </p:nvSpPr>
        <p:spPr>
          <a:xfrm rot="947694">
            <a:off x="1590052" y="4628733"/>
            <a:ext cx="1560071" cy="32339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013103-032C-9427-4691-43C4E278DD46}"/>
              </a:ext>
            </a:extLst>
          </p:cNvPr>
          <p:cNvSpPr txBox="1"/>
          <p:nvPr/>
        </p:nvSpPr>
        <p:spPr>
          <a:xfrm>
            <a:off x="1191750" y="2025627"/>
            <a:ext cx="1323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2004</a:t>
            </a:r>
          </a:p>
        </p:txBody>
      </p:sp>
      <p:pic>
        <p:nvPicPr>
          <p:cNvPr id="8" name="Picture 7" descr="A map of europe with blue countries/regions&#10;&#10;AI-generated content may be incorrect.">
            <a:extLst>
              <a:ext uri="{FF2B5EF4-FFF2-40B4-BE49-F238E27FC236}">
                <a16:creationId xmlns:a16="http://schemas.microsoft.com/office/drawing/2014/main" id="{9A5C3261-C4BF-A6F5-4103-461AD6A6F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959" y="1925435"/>
            <a:ext cx="4571128" cy="45711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46AE46-41A5-0D90-6FC8-B9CAD234A852}"/>
              </a:ext>
            </a:extLst>
          </p:cNvPr>
          <p:cNvSpPr txBox="1"/>
          <p:nvPr/>
        </p:nvSpPr>
        <p:spPr>
          <a:xfrm>
            <a:off x="6518564" y="2025627"/>
            <a:ext cx="1323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2079885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2BB14-ADBB-B7A3-AC40-1E5DB98BE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63DFB-964B-0EC4-41AD-7883D60CC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Recognition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74C5F-2788-2ADB-ABC3-D4A9AE1D4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725" y="2192854"/>
            <a:ext cx="4403824" cy="308915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Yellow Legs</a:t>
            </a:r>
          </a:p>
          <a:p>
            <a:r>
              <a:rPr lang="en-GB" dirty="0">
                <a:solidFill>
                  <a:schemeClr val="tx1"/>
                </a:solidFill>
              </a:rPr>
              <a:t>Orange Face</a:t>
            </a:r>
          </a:p>
          <a:p>
            <a:r>
              <a:rPr lang="en-GB" dirty="0">
                <a:solidFill>
                  <a:schemeClr val="tx1"/>
                </a:solidFill>
              </a:rPr>
              <a:t>Black/brown body, a yellow/orange band on the fourth abdominal segment</a:t>
            </a:r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</p:txBody>
      </p:sp>
      <p:pic>
        <p:nvPicPr>
          <p:cNvPr id="6" name="Picture 5" descr="A close up of a bee&#10;&#10;AI-generated content may be incorrect.">
            <a:extLst>
              <a:ext uri="{FF2B5EF4-FFF2-40B4-BE49-F238E27FC236}">
                <a16:creationId xmlns:a16="http://schemas.microsoft.com/office/drawing/2014/main" id="{B999BAB5-6797-B65B-2596-0242280F0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420" y="1764755"/>
            <a:ext cx="7050351" cy="469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68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96B6F-0135-C61F-D1EB-8874CCC00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73791-C350-0B11-9DB3-A26922688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Common Confusions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E2FA63-50C0-94A8-FBF0-90CF9E474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3" y="1536634"/>
            <a:ext cx="4324208" cy="1892367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Wood Wasp</a:t>
            </a:r>
          </a:p>
          <a:p>
            <a:r>
              <a:rPr lang="en-GB" dirty="0">
                <a:solidFill>
                  <a:schemeClr val="tx1"/>
                </a:solidFill>
              </a:rPr>
              <a:t>European Hornet</a:t>
            </a:r>
          </a:p>
          <a:p>
            <a:r>
              <a:rPr lang="en-GB" dirty="0">
                <a:solidFill>
                  <a:schemeClr val="tx1"/>
                </a:solidFill>
              </a:rPr>
              <a:t>Wasp</a:t>
            </a:r>
          </a:p>
          <a:p>
            <a:r>
              <a:rPr lang="en-GB" dirty="0">
                <a:solidFill>
                  <a:schemeClr val="tx1"/>
                </a:solidFill>
              </a:rPr>
              <a:t>Honey Bee</a:t>
            </a:r>
          </a:p>
          <a:p>
            <a:endParaRPr lang="en-GB" dirty="0"/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</p:txBody>
      </p:sp>
      <p:pic>
        <p:nvPicPr>
          <p:cNvPr id="5" name="Picture 4" descr="A close-up of a bee&#10;&#10;AI-generated content may be incorrect.">
            <a:extLst>
              <a:ext uri="{FF2B5EF4-FFF2-40B4-BE49-F238E27FC236}">
                <a16:creationId xmlns:a16="http://schemas.microsoft.com/office/drawing/2014/main" id="{C0188B24-4CDA-E123-FCC3-53F5D15FE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936" y="0"/>
            <a:ext cx="4800600" cy="6858000"/>
          </a:xfrm>
          <a:prstGeom prst="rect">
            <a:avLst/>
          </a:prstGeom>
        </p:spPr>
      </p:pic>
      <p:pic>
        <p:nvPicPr>
          <p:cNvPr id="8" name="Picture 7" descr="A group of bees with different colors&#10;&#10;AI-generated content may be incorrect.">
            <a:extLst>
              <a:ext uri="{FF2B5EF4-FFF2-40B4-BE49-F238E27FC236}">
                <a16:creationId xmlns:a16="http://schemas.microsoft.com/office/drawing/2014/main" id="{C4196EE6-3685-D9CC-BC49-30C1AC5C8C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31" y="3798864"/>
            <a:ext cx="5447396" cy="273293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2B32FC-1BCC-DE46-980F-C10BDF41B97B}"/>
              </a:ext>
            </a:extLst>
          </p:cNvPr>
          <p:cNvSpPr/>
          <p:nvPr/>
        </p:nvSpPr>
        <p:spPr>
          <a:xfrm>
            <a:off x="11086734" y="0"/>
            <a:ext cx="9097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EC5F0E-9A60-BAE1-860C-86DF048AB137}"/>
              </a:ext>
            </a:extLst>
          </p:cNvPr>
          <p:cNvSpPr/>
          <p:nvPr/>
        </p:nvSpPr>
        <p:spPr>
          <a:xfrm>
            <a:off x="11086734" y="30265"/>
            <a:ext cx="1064302" cy="176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97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16207-E834-6C9D-81B0-02024FC8B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92BB2-CCBA-52E4-5297-F09A4C293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Reporting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66FAC-2CFD-B0AF-4EC3-8C79E506A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2" y="1977698"/>
            <a:ext cx="4812614" cy="34334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Credible:</a:t>
            </a:r>
          </a:p>
          <a:p>
            <a:pPr lvl="2"/>
            <a:r>
              <a:rPr lang="en-GB" dirty="0">
                <a:solidFill>
                  <a:schemeClr val="tx1"/>
                </a:solidFill>
              </a:rPr>
              <a:t>Picture</a:t>
            </a:r>
          </a:p>
          <a:p>
            <a:pPr lvl="2"/>
            <a:r>
              <a:rPr lang="en-GB" dirty="0"/>
              <a:t>Video</a:t>
            </a:r>
          </a:p>
          <a:p>
            <a:pPr lvl="2"/>
            <a:r>
              <a:rPr lang="en-GB" dirty="0">
                <a:solidFill>
                  <a:schemeClr val="tx1"/>
                </a:solidFill>
              </a:rPr>
              <a:t>Insect</a:t>
            </a:r>
          </a:p>
          <a:p>
            <a:r>
              <a:rPr lang="en-GB" dirty="0">
                <a:solidFill>
                  <a:schemeClr val="tx1"/>
                </a:solidFill>
              </a:rPr>
              <a:t>Asian Hornet Watch App</a:t>
            </a:r>
          </a:p>
          <a:p>
            <a:r>
              <a:rPr lang="en-GB" dirty="0"/>
              <a:t>More traditional reporting mechanisms.</a:t>
            </a:r>
          </a:p>
          <a:p>
            <a:r>
              <a:rPr lang="en-GB" dirty="0">
                <a:solidFill>
                  <a:schemeClr val="tx1"/>
                </a:solidFill>
              </a:rPr>
              <a:t>NBU will </a:t>
            </a:r>
            <a:r>
              <a:rPr lang="en-GB" dirty="0"/>
              <a:t>action.</a:t>
            </a:r>
            <a:endParaRPr lang="en-GB" dirty="0">
              <a:solidFill>
                <a:schemeClr val="tx1"/>
              </a:solidFill>
            </a:endParaRPr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76799-3E88-50C8-1AE6-2259E5475D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621" y="2017735"/>
            <a:ext cx="6565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3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9E8D171D-4876-AB48-3E4B-8D6B7B66B1C8}"/>
              </a:ext>
            </a:extLst>
          </p:cNvPr>
          <p:cNvSpPr/>
          <p:nvPr/>
        </p:nvSpPr>
        <p:spPr>
          <a:xfrm flipV="1">
            <a:off x="4881124" y="1413637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F0"/>
          </a:solidFill>
          <a:ln w="254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7E46D93-7C4E-CA52-1643-3D77BBFE6227}"/>
              </a:ext>
            </a:extLst>
          </p:cNvPr>
          <p:cNvCxnSpPr>
            <a:stCxn id="23" idx="10"/>
            <a:endCxn id="23" idx="4"/>
          </p:cNvCxnSpPr>
          <p:nvPr/>
        </p:nvCxnSpPr>
        <p:spPr>
          <a:xfrm>
            <a:off x="4881125" y="1413638"/>
            <a:ext cx="1218763" cy="45482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982F4D-F7F9-3D60-BF59-305ED6779A10}"/>
              </a:ext>
            </a:extLst>
          </p:cNvPr>
          <p:cNvCxnSpPr>
            <a:stCxn id="23" idx="8"/>
            <a:endCxn id="23" idx="2"/>
          </p:cNvCxnSpPr>
          <p:nvPr/>
        </p:nvCxnSpPr>
        <p:spPr>
          <a:xfrm>
            <a:off x="3216382" y="3078381"/>
            <a:ext cx="4548249" cy="12187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riangle 4">
            <a:extLst>
              <a:ext uri="{FF2B5EF4-FFF2-40B4-BE49-F238E27FC236}">
                <a16:creationId xmlns:a16="http://schemas.microsoft.com/office/drawing/2014/main" id="{DAE0DC9B-862F-E880-4B3E-374F2B74DB4F}"/>
              </a:ext>
            </a:extLst>
          </p:cNvPr>
          <p:cNvSpPr/>
          <p:nvPr/>
        </p:nvSpPr>
        <p:spPr>
          <a:xfrm rot="5400000" flipV="1">
            <a:off x="6038969" y="2571482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4F69D5A6-45D5-415B-F82E-022DF0641D36}"/>
              </a:ext>
            </a:extLst>
          </p:cNvPr>
          <p:cNvSpPr/>
          <p:nvPr/>
        </p:nvSpPr>
        <p:spPr>
          <a:xfrm rot="10800000" flipV="1">
            <a:off x="4881124" y="3729326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C33E4997-C35C-E2F7-40F5-E2DBE9D6B28B}"/>
              </a:ext>
            </a:extLst>
          </p:cNvPr>
          <p:cNvSpPr/>
          <p:nvPr/>
        </p:nvSpPr>
        <p:spPr>
          <a:xfrm rot="16200000" flipV="1">
            <a:off x="3752967" y="2571481"/>
            <a:ext cx="1218763" cy="2232562"/>
          </a:xfrm>
          <a:prstGeom prst="triangle">
            <a:avLst>
              <a:gd name="adj" fmla="val 50001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C465159E-EFBB-35FE-1D3A-C1638993032D}"/>
              </a:ext>
            </a:extLst>
          </p:cNvPr>
          <p:cNvSpPr/>
          <p:nvPr/>
        </p:nvSpPr>
        <p:spPr>
          <a:xfrm rot="3545274" flipV="1">
            <a:off x="5885578" y="1997723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D496E842-C39C-3F12-E6A1-0392FF9C7DD1}"/>
              </a:ext>
            </a:extLst>
          </p:cNvPr>
          <p:cNvSpPr/>
          <p:nvPr/>
        </p:nvSpPr>
        <p:spPr>
          <a:xfrm rot="1829164" flipV="1">
            <a:off x="5454879" y="1612876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iangle 9">
            <a:extLst>
              <a:ext uri="{FF2B5EF4-FFF2-40B4-BE49-F238E27FC236}">
                <a16:creationId xmlns:a16="http://schemas.microsoft.com/office/drawing/2014/main" id="{861DEC5C-6BA1-FE77-AA97-E90B4024B213}"/>
              </a:ext>
            </a:extLst>
          </p:cNvPr>
          <p:cNvSpPr/>
          <p:nvPr/>
        </p:nvSpPr>
        <p:spPr>
          <a:xfrm rot="18030141" flipV="1">
            <a:off x="3890631" y="1983651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FF8CC5C5-D420-0C35-54D0-19B3B94CE1D7}"/>
              </a:ext>
            </a:extLst>
          </p:cNvPr>
          <p:cNvSpPr/>
          <p:nvPr/>
        </p:nvSpPr>
        <p:spPr>
          <a:xfrm rot="19770836" flipH="1" flipV="1">
            <a:off x="4328341" y="1594166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11A83701-95EB-72DF-DB4F-DA311F39D6AF}"/>
              </a:ext>
            </a:extLst>
          </p:cNvPr>
          <p:cNvSpPr/>
          <p:nvPr/>
        </p:nvSpPr>
        <p:spPr>
          <a:xfrm rot="18054726">
            <a:off x="5854788" y="3145238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76D22DFE-59ED-BA65-FFE0-549B00BD0F9E}"/>
              </a:ext>
            </a:extLst>
          </p:cNvPr>
          <p:cNvSpPr/>
          <p:nvPr/>
        </p:nvSpPr>
        <p:spPr>
          <a:xfrm rot="19770836">
            <a:off x="5461920" y="3551156"/>
            <a:ext cx="1218763" cy="2232562"/>
          </a:xfrm>
          <a:prstGeom prst="triangle">
            <a:avLst>
              <a:gd name="adj" fmla="val 5000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C78FAE30-795C-5886-BEC4-BF07D721E8B9}"/>
              </a:ext>
            </a:extLst>
          </p:cNvPr>
          <p:cNvSpPr/>
          <p:nvPr/>
        </p:nvSpPr>
        <p:spPr>
          <a:xfrm rot="1829164" flipH="1">
            <a:off x="4308610" y="3551268"/>
            <a:ext cx="1218763" cy="2232562"/>
          </a:xfrm>
          <a:prstGeom prst="triangle">
            <a:avLst>
              <a:gd name="adj" fmla="val 50001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0605D5AD-CA85-E670-487F-CFF4338D0781}"/>
              </a:ext>
            </a:extLst>
          </p:cNvPr>
          <p:cNvSpPr/>
          <p:nvPr/>
        </p:nvSpPr>
        <p:spPr>
          <a:xfrm rot="3545274" flipH="1">
            <a:off x="3902837" y="3156905"/>
            <a:ext cx="1218763" cy="2232562"/>
          </a:xfrm>
          <a:prstGeom prst="triangle">
            <a:avLst>
              <a:gd name="adj" fmla="val 50001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D9498E72-8993-AD4B-0338-04CC26275D80}"/>
              </a:ext>
            </a:extLst>
          </p:cNvPr>
          <p:cNvSpPr/>
          <p:nvPr/>
        </p:nvSpPr>
        <p:spPr>
          <a:xfrm rot="17943195">
            <a:off x="6348840" y="2886841"/>
            <a:ext cx="522514" cy="2218600"/>
          </a:xfrm>
          <a:prstGeom prst="rtTriangle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C5F9EB-48F3-2D28-61B8-5914B1597AB9}"/>
              </a:ext>
            </a:extLst>
          </p:cNvPr>
          <p:cNvSpPr txBox="1"/>
          <p:nvPr/>
        </p:nvSpPr>
        <p:spPr>
          <a:xfrm>
            <a:off x="5203216" y="798971"/>
            <a:ext cx="62190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</a:rPr>
              <a:t>Jan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C90F40-65D2-69CA-9056-95B324945E2D}"/>
              </a:ext>
            </a:extLst>
          </p:cNvPr>
          <p:cNvSpPr txBox="1"/>
          <p:nvPr/>
        </p:nvSpPr>
        <p:spPr>
          <a:xfrm>
            <a:off x="7904606" y="3385801"/>
            <a:ext cx="79541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April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838E06-E3F9-95FC-9627-AEFE73491888}"/>
              </a:ext>
            </a:extLst>
          </p:cNvPr>
          <p:cNvSpPr txBox="1"/>
          <p:nvPr/>
        </p:nvSpPr>
        <p:spPr>
          <a:xfrm>
            <a:off x="5151110" y="6131939"/>
            <a:ext cx="67839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July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CBC6B8-52A3-896A-C200-336CE3A0F2A6}"/>
              </a:ext>
            </a:extLst>
          </p:cNvPr>
          <p:cNvSpPr txBox="1"/>
          <p:nvPr/>
        </p:nvSpPr>
        <p:spPr>
          <a:xfrm>
            <a:off x="2413488" y="3461533"/>
            <a:ext cx="68961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</a:rPr>
              <a:t>Oct</a:t>
            </a: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05B1870C-9C7E-A643-CEC7-B45D578AAD61}"/>
              </a:ext>
            </a:extLst>
          </p:cNvPr>
          <p:cNvSpPr/>
          <p:nvPr/>
        </p:nvSpPr>
        <p:spPr>
          <a:xfrm rot="17943195" flipH="1" flipV="1">
            <a:off x="4103040" y="2264458"/>
            <a:ext cx="522514" cy="2218600"/>
          </a:xfrm>
          <a:prstGeom prst="rtTriangle">
            <a:avLst/>
          </a:pr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>
            <a:extLst>
              <a:ext uri="{FF2B5EF4-FFF2-40B4-BE49-F238E27FC236}">
                <a16:creationId xmlns:a16="http://schemas.microsoft.com/office/drawing/2014/main" id="{92B4C01B-7FFF-5A0B-AC48-5BFD5FF0C27B}"/>
              </a:ext>
            </a:extLst>
          </p:cNvPr>
          <p:cNvSpPr/>
          <p:nvPr/>
        </p:nvSpPr>
        <p:spPr>
          <a:xfrm rot="3656805" flipH="1">
            <a:off x="4107494" y="2889258"/>
            <a:ext cx="522514" cy="2218600"/>
          </a:xfrm>
          <a:prstGeom prst="rtTriangle">
            <a:avLst/>
          </a:prstGeom>
          <a:solidFill>
            <a:schemeClr val="accent5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decagon 22">
            <a:extLst>
              <a:ext uri="{FF2B5EF4-FFF2-40B4-BE49-F238E27FC236}">
                <a16:creationId xmlns:a16="http://schemas.microsoft.com/office/drawing/2014/main" id="{E471FC20-D09D-9AAD-ADF1-DF77A1699670}"/>
              </a:ext>
            </a:extLst>
          </p:cNvPr>
          <p:cNvSpPr/>
          <p:nvPr/>
        </p:nvSpPr>
        <p:spPr>
          <a:xfrm>
            <a:off x="3216382" y="1413638"/>
            <a:ext cx="4548249" cy="4548249"/>
          </a:xfrm>
          <a:prstGeom prst="dodecagon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1AB7CC-DC57-11D9-06AA-7EC38C4CA56B}"/>
              </a:ext>
            </a:extLst>
          </p:cNvPr>
          <p:cNvSpPr txBox="1"/>
          <p:nvPr/>
        </p:nvSpPr>
        <p:spPr>
          <a:xfrm>
            <a:off x="4742252" y="2078062"/>
            <a:ext cx="1362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Hibernation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F1A464-5251-7EFF-3A9F-83E13AE0E72A}"/>
              </a:ext>
            </a:extLst>
          </p:cNvPr>
          <p:cNvSpPr txBox="1"/>
          <p:nvPr/>
        </p:nvSpPr>
        <p:spPr>
          <a:xfrm>
            <a:off x="5935371" y="3318430"/>
            <a:ext cx="1762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Queens Emerge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3DF0C4-C9F2-5AD8-1348-54CAAB2C1A17}"/>
              </a:ext>
            </a:extLst>
          </p:cNvPr>
          <p:cNvSpPr txBox="1"/>
          <p:nvPr/>
        </p:nvSpPr>
        <p:spPr>
          <a:xfrm>
            <a:off x="5435531" y="4700781"/>
            <a:ext cx="1249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Secondary</a:t>
            </a:r>
          </a:p>
          <a:p>
            <a:pPr algn="ctr"/>
            <a:r>
              <a:rPr lang="en-US" dirty="0"/>
              <a:t>Nest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A862F42-517D-5D7D-4A23-C71F8316F98A}"/>
              </a:ext>
            </a:extLst>
          </p:cNvPr>
          <p:cNvSpPr txBox="1"/>
          <p:nvPr/>
        </p:nvSpPr>
        <p:spPr>
          <a:xfrm>
            <a:off x="3872057" y="4508380"/>
            <a:ext cx="12731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Significant</a:t>
            </a:r>
          </a:p>
          <a:p>
            <a:pPr algn="ctr"/>
            <a:r>
              <a:rPr lang="en-US" dirty="0"/>
              <a:t>Increase in</a:t>
            </a:r>
          </a:p>
          <a:p>
            <a:pPr algn="ctr"/>
            <a:r>
              <a:rPr lang="en-US" dirty="0"/>
              <a:t>Numbers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ED4642-46CD-73BE-8882-F1A46730474E}"/>
              </a:ext>
            </a:extLst>
          </p:cNvPr>
          <p:cNvSpPr txBox="1"/>
          <p:nvPr/>
        </p:nvSpPr>
        <p:spPr>
          <a:xfrm>
            <a:off x="3393580" y="3344586"/>
            <a:ext cx="13389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Winter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Preparation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7764D3-1F3F-C920-105B-480251A5201B}"/>
              </a:ext>
            </a:extLst>
          </p:cNvPr>
          <p:cNvSpPr txBox="1"/>
          <p:nvPr/>
        </p:nvSpPr>
        <p:spPr>
          <a:xfrm>
            <a:off x="6808534" y="776815"/>
            <a:ext cx="1749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Temperature &amp;</a:t>
            </a:r>
          </a:p>
          <a:p>
            <a:r>
              <a:rPr lang="en-US" dirty="0"/>
              <a:t>Day Length 13C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494A26-394D-8FA3-1106-36D97DD8E950}"/>
              </a:ext>
            </a:extLst>
          </p:cNvPr>
          <p:cNvSpPr txBox="1"/>
          <p:nvPr/>
        </p:nvSpPr>
        <p:spPr>
          <a:xfrm>
            <a:off x="8016015" y="1960343"/>
            <a:ext cx="1654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Lone, hungry &amp;</a:t>
            </a:r>
          </a:p>
          <a:p>
            <a:r>
              <a:rPr lang="en-US" dirty="0"/>
              <a:t>Vulnerable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0B42D4-EA5C-83C2-18F0-BBC76C6BB39D}"/>
              </a:ext>
            </a:extLst>
          </p:cNvPr>
          <p:cNvSpPr txBox="1"/>
          <p:nvPr/>
        </p:nvSpPr>
        <p:spPr>
          <a:xfrm>
            <a:off x="3692684" y="6085816"/>
            <a:ext cx="1145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Apiary</a:t>
            </a:r>
          </a:p>
          <a:p>
            <a:pPr algn="ctr"/>
            <a:r>
              <a:rPr lang="en-US" dirty="0"/>
              <a:t>Predation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6F6620-0120-5E5F-9B01-7EA33C0D3A33}"/>
              </a:ext>
            </a:extLst>
          </p:cNvPr>
          <p:cNvSpPr txBox="1"/>
          <p:nvPr/>
        </p:nvSpPr>
        <p:spPr>
          <a:xfrm>
            <a:off x="1708223" y="2314184"/>
            <a:ext cx="1369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300+ mated</a:t>
            </a:r>
          </a:p>
          <a:p>
            <a:pPr algn="ctr"/>
            <a:r>
              <a:rPr lang="en-US" dirty="0"/>
              <a:t>Queens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135FA0-D63F-1E2A-F8E4-8E25F875E13C}"/>
              </a:ext>
            </a:extLst>
          </p:cNvPr>
          <p:cNvSpPr txBox="1"/>
          <p:nvPr/>
        </p:nvSpPr>
        <p:spPr>
          <a:xfrm>
            <a:off x="3252069" y="881857"/>
            <a:ext cx="1474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1:20 Approx. </a:t>
            </a:r>
          </a:p>
          <a:p>
            <a:pPr algn="ctr"/>
            <a:r>
              <a:rPr lang="en-US" dirty="0"/>
              <a:t>Survival Rate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0C943F-2DB2-C030-5FA9-1852890B3C2C}"/>
              </a:ext>
            </a:extLst>
          </p:cNvPr>
          <p:cNvSpPr txBox="1"/>
          <p:nvPr/>
        </p:nvSpPr>
        <p:spPr>
          <a:xfrm>
            <a:off x="1320496" y="4768493"/>
            <a:ext cx="1495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11 Kg of</a:t>
            </a:r>
          </a:p>
          <a:p>
            <a:pPr algn="ctr"/>
            <a:r>
              <a:rPr lang="en-US" dirty="0"/>
              <a:t>Invertebrates</a:t>
            </a:r>
          </a:p>
          <a:p>
            <a:pPr algn="ctr"/>
            <a:r>
              <a:rPr lang="en-US" dirty="0"/>
              <a:t>Eaten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37BDF1-F97A-0ABE-64F8-7B876C3720ED}"/>
              </a:ext>
            </a:extLst>
          </p:cNvPr>
          <p:cNvSpPr txBox="1"/>
          <p:nvPr/>
        </p:nvSpPr>
        <p:spPr>
          <a:xfrm>
            <a:off x="10133294" y="2905891"/>
            <a:ext cx="1504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New nests </a:t>
            </a:r>
          </a:p>
          <a:p>
            <a:pPr algn="ctr"/>
            <a:r>
              <a:rPr lang="en-US" dirty="0"/>
              <a:t>5Km to 80Km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3F315FD-04F0-E34F-AAD1-DC6FFE95DDF5}"/>
              </a:ext>
            </a:extLst>
          </p:cNvPr>
          <p:cNvSpPr txBox="1"/>
          <p:nvPr/>
        </p:nvSpPr>
        <p:spPr>
          <a:xfrm>
            <a:off x="8557795" y="1460912"/>
            <a:ext cx="1312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Hitchhiking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E41F5A-DDFC-F00C-5B29-84FB3323AC1B}"/>
              </a:ext>
            </a:extLst>
          </p:cNvPr>
          <p:cNvSpPr txBox="1"/>
          <p:nvPr/>
        </p:nvSpPr>
        <p:spPr>
          <a:xfrm>
            <a:off x="8700017" y="2811571"/>
            <a:ext cx="1433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Primary nest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EB9CA8-E6E0-5066-44AD-D6A64D2A1116}"/>
              </a:ext>
            </a:extLst>
          </p:cNvPr>
          <p:cNvSpPr txBox="1"/>
          <p:nvPr/>
        </p:nvSpPr>
        <p:spPr>
          <a:xfrm>
            <a:off x="1671607" y="1560652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Prefer moisture</a:t>
            </a:r>
          </a:p>
          <a:p>
            <a:pPr algn="ctr"/>
            <a:r>
              <a:rPr lang="en-US" dirty="0"/>
              <a:t>to arid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BD6A4C-4538-58CB-7D49-8C501CC20A4B}"/>
              </a:ext>
            </a:extLst>
          </p:cNvPr>
          <p:cNvSpPr txBox="1"/>
          <p:nvPr/>
        </p:nvSpPr>
        <p:spPr>
          <a:xfrm>
            <a:off x="6845819" y="5691823"/>
            <a:ext cx="1837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Secondary close</a:t>
            </a:r>
          </a:p>
          <a:p>
            <a:pPr algn="ctr"/>
            <a:r>
              <a:rPr lang="en-US" dirty="0"/>
              <a:t>to Primary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5C1F3B-B380-6BD8-1A2C-70209D9C7C3B}"/>
              </a:ext>
            </a:extLst>
          </p:cNvPr>
          <p:cNvSpPr txBox="1"/>
          <p:nvPr/>
        </p:nvSpPr>
        <p:spPr>
          <a:xfrm>
            <a:off x="8469862" y="4697387"/>
            <a:ext cx="2156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Prefer to be 50m</a:t>
            </a:r>
          </a:p>
          <a:p>
            <a:pPr algn="ctr"/>
            <a:r>
              <a:rPr lang="en-US" dirty="0"/>
              <a:t>from other YLH nest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D1C6E0-9589-930D-6A78-68D43367FA26}"/>
              </a:ext>
            </a:extLst>
          </p:cNvPr>
          <p:cNvSpPr txBox="1"/>
          <p:nvPr/>
        </p:nvSpPr>
        <p:spPr>
          <a:xfrm>
            <a:off x="9309406" y="5592381"/>
            <a:ext cx="2156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Forage to within 5m</a:t>
            </a:r>
          </a:p>
          <a:p>
            <a:pPr algn="ctr"/>
            <a:r>
              <a:rPr lang="en-US" dirty="0"/>
              <a:t>from other YLH nest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827B7FB-B9E1-1A10-43FF-22E6A0F282AF}"/>
              </a:ext>
            </a:extLst>
          </p:cNvPr>
          <p:cNvSpPr txBox="1">
            <a:spLocks/>
          </p:cNvSpPr>
          <p:nvPr/>
        </p:nvSpPr>
        <p:spPr>
          <a:xfrm>
            <a:off x="568533" y="353361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Life-cycle</a:t>
            </a:r>
          </a:p>
        </p:txBody>
      </p:sp>
    </p:spTree>
    <p:extLst>
      <p:ext uri="{BB962C8B-B14F-4D97-AF65-F5344CB8AC3E}">
        <p14:creationId xmlns:p14="http://schemas.microsoft.com/office/powerpoint/2010/main" val="212662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1E309-E6E4-C321-7194-2B1FC62A2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F7F2C-2F6E-317D-0FE0-288808CED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D3EC0-F223-75BB-A78A-81CBEC574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2" y="1741713"/>
            <a:ext cx="5325631" cy="4350119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Single YLH – docile unless threatened, not unlike a Wasp.</a:t>
            </a:r>
          </a:p>
          <a:p>
            <a:r>
              <a:rPr lang="en-GB" dirty="0"/>
              <a:t>Sting is about 30% longer than a bee &amp; not barbed.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Nest – danger of Nest Attack.</a:t>
            </a:r>
          </a:p>
          <a:p>
            <a:r>
              <a:rPr lang="en-GB" dirty="0">
                <a:solidFill>
                  <a:schemeClr val="tx1"/>
                </a:solidFill>
              </a:rPr>
              <a:t>Information from Spain showing beekeepers at greater risk.</a:t>
            </a:r>
          </a:p>
          <a:p>
            <a:r>
              <a:rPr lang="en-GB" dirty="0">
                <a:solidFill>
                  <a:schemeClr val="tx1"/>
                </a:solidFill>
              </a:rPr>
              <a:t>Not all nests in trees.</a:t>
            </a:r>
          </a:p>
          <a:p>
            <a:pPr marL="152396" indent="0">
              <a:buNone/>
            </a:pPr>
            <a:endParaRPr lang="en-GB" dirty="0"/>
          </a:p>
          <a:p>
            <a:pPr marL="152396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7E55FE-A5AC-F9FB-F405-32D28D79C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565" y="380140"/>
            <a:ext cx="4573289" cy="60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66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F6545-0EDD-D75D-757D-8BC73155C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or Trap?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9F338B-086E-0C6D-634C-7BEC6E05B6C2}"/>
              </a:ext>
            </a:extLst>
          </p:cNvPr>
          <p:cNvSpPr txBox="1"/>
          <p:nvPr/>
        </p:nvSpPr>
        <p:spPr>
          <a:xfrm>
            <a:off x="1237128" y="1885869"/>
            <a:ext cx="3193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Monitoring Station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4A62C0-7424-FDA3-94F5-1F872A046701}"/>
              </a:ext>
            </a:extLst>
          </p:cNvPr>
          <p:cNvSpPr txBox="1"/>
          <p:nvPr/>
        </p:nvSpPr>
        <p:spPr>
          <a:xfrm>
            <a:off x="7698477" y="1885869"/>
            <a:ext cx="2683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Trap (Selective)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551B88-F1CC-6153-1D98-92E387FE48A8}"/>
              </a:ext>
            </a:extLst>
          </p:cNvPr>
          <p:cNvSpPr txBox="1"/>
          <p:nvPr/>
        </p:nvSpPr>
        <p:spPr>
          <a:xfrm>
            <a:off x="5109564" y="2008979"/>
            <a:ext cx="1152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Attribute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6EBA30-948F-BAAF-589E-932AD72D33AF}"/>
              </a:ext>
            </a:extLst>
          </p:cNvPr>
          <p:cNvSpPr txBox="1"/>
          <p:nvPr/>
        </p:nvSpPr>
        <p:spPr>
          <a:xfrm>
            <a:off x="5147027" y="2555252"/>
            <a:ext cx="1129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Bycatch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A19C03-6948-B979-E02B-2D5190A08B38}"/>
              </a:ext>
            </a:extLst>
          </p:cNvPr>
          <p:cNvSpPr txBox="1"/>
          <p:nvPr/>
        </p:nvSpPr>
        <p:spPr>
          <a:xfrm>
            <a:off x="4943862" y="3140934"/>
            <a:ext cx="1481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Ease of Use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CD8D79-0BB8-5872-71F2-9C0BDBBA2479}"/>
              </a:ext>
            </a:extLst>
          </p:cNvPr>
          <p:cNvSpPr txBox="1"/>
          <p:nvPr/>
        </p:nvSpPr>
        <p:spPr>
          <a:xfrm>
            <a:off x="5283891" y="3726616"/>
            <a:ext cx="801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Siting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A0F38A-B0F1-A7C5-7F5C-073D90F9C912}"/>
              </a:ext>
            </a:extLst>
          </p:cNvPr>
          <p:cNvSpPr txBox="1"/>
          <p:nvPr/>
        </p:nvSpPr>
        <p:spPr>
          <a:xfrm>
            <a:off x="5210955" y="4312298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4A1F92-BAB0-73B0-4DA8-AECDD2C5D06F}"/>
              </a:ext>
            </a:extLst>
          </p:cNvPr>
          <p:cNvSpPr txBox="1"/>
          <p:nvPr/>
        </p:nvSpPr>
        <p:spPr>
          <a:xfrm>
            <a:off x="5337592" y="4897980"/>
            <a:ext cx="694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DIY?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CA4C0B-3779-65A8-E6D1-D641A11FF39E}"/>
              </a:ext>
            </a:extLst>
          </p:cNvPr>
          <p:cNvSpPr txBox="1"/>
          <p:nvPr/>
        </p:nvSpPr>
        <p:spPr>
          <a:xfrm>
            <a:off x="5017540" y="5483660"/>
            <a:ext cx="1267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Attraction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F35577-485E-8F17-5E97-849068B2994B}"/>
              </a:ext>
            </a:extLst>
          </p:cNvPr>
          <p:cNvSpPr txBox="1"/>
          <p:nvPr/>
        </p:nvSpPr>
        <p:spPr>
          <a:xfrm>
            <a:off x="2193807" y="2555252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None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A4DD86-3E87-4753-CA8F-B1CE7DDBB040}"/>
              </a:ext>
            </a:extLst>
          </p:cNvPr>
          <p:cNvSpPr txBox="1"/>
          <p:nvPr/>
        </p:nvSpPr>
        <p:spPr>
          <a:xfrm>
            <a:off x="8019808" y="2555252"/>
            <a:ext cx="1950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Very Low to Low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D7C610-1764-21DA-8D79-7D1B3497226E}"/>
              </a:ext>
            </a:extLst>
          </p:cNvPr>
          <p:cNvSpPr txBox="1"/>
          <p:nvPr/>
        </p:nvSpPr>
        <p:spPr>
          <a:xfrm>
            <a:off x="1297504" y="3140934"/>
            <a:ext cx="257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Requires Observation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F4CE08-FDAA-E6C7-9F89-D3197A4D08C3}"/>
              </a:ext>
            </a:extLst>
          </p:cNvPr>
          <p:cNvSpPr txBox="1"/>
          <p:nvPr/>
        </p:nvSpPr>
        <p:spPr>
          <a:xfrm>
            <a:off x="7973034" y="3140934"/>
            <a:ext cx="2071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Only Daily Check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0814C06-8755-F995-2FD9-F092F65FE189}"/>
              </a:ext>
            </a:extLst>
          </p:cNvPr>
          <p:cNvSpPr txBox="1"/>
          <p:nvPr/>
        </p:nvSpPr>
        <p:spPr>
          <a:xfrm>
            <a:off x="1602203" y="3726616"/>
            <a:ext cx="1965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Amongst Forage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1A165C-5B61-786D-691F-53CB4DEEB7C1}"/>
              </a:ext>
            </a:extLst>
          </p:cNvPr>
          <p:cNvSpPr txBox="1"/>
          <p:nvPr/>
        </p:nvSpPr>
        <p:spPr>
          <a:xfrm>
            <a:off x="8025709" y="3726616"/>
            <a:ext cx="1965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Amongst Forage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605EDB-AAF8-CABD-DA38-9517FAF025F7}"/>
              </a:ext>
            </a:extLst>
          </p:cNvPr>
          <p:cNvSpPr txBox="1"/>
          <p:nvPr/>
        </p:nvSpPr>
        <p:spPr>
          <a:xfrm>
            <a:off x="2107245" y="4310698"/>
            <a:ext cx="955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Simple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2ED711-7CF8-1650-3F76-F3D2DEF0F8EA}"/>
              </a:ext>
            </a:extLst>
          </p:cNvPr>
          <p:cNvSpPr txBox="1"/>
          <p:nvPr/>
        </p:nvSpPr>
        <p:spPr>
          <a:xfrm>
            <a:off x="7912248" y="4310698"/>
            <a:ext cx="2235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More Complicated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51EB25-3E35-EE7B-57F5-1F1C24C5349C}"/>
              </a:ext>
            </a:extLst>
          </p:cNvPr>
          <p:cNvSpPr txBox="1"/>
          <p:nvPr/>
        </p:nvSpPr>
        <p:spPr>
          <a:xfrm>
            <a:off x="2234331" y="4869953"/>
            <a:ext cx="701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Easy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6A208F-3AF9-4DA1-E981-312E54032914}"/>
              </a:ext>
            </a:extLst>
          </p:cNvPr>
          <p:cNvSpPr txBox="1"/>
          <p:nvPr/>
        </p:nvSpPr>
        <p:spPr>
          <a:xfrm>
            <a:off x="7527527" y="4869953"/>
            <a:ext cx="3050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A Little More Complicated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43518A-17FE-0CB9-EC05-ADD17F6B1803}"/>
              </a:ext>
            </a:extLst>
          </p:cNvPr>
          <p:cNvSpPr txBox="1"/>
          <p:nvPr/>
        </p:nvSpPr>
        <p:spPr>
          <a:xfrm>
            <a:off x="2186101" y="5483660"/>
            <a:ext cx="792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Good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E025BE-857E-2298-6311-CBF02D5B68DB}"/>
              </a:ext>
            </a:extLst>
          </p:cNvPr>
          <p:cNvSpPr txBox="1"/>
          <p:nvPr/>
        </p:nvSpPr>
        <p:spPr>
          <a:xfrm>
            <a:off x="7776147" y="5480462"/>
            <a:ext cx="2709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Depends on Selectivity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21E2E3-A0C5-F4C3-281E-92C007F6BA8A}"/>
              </a:ext>
            </a:extLst>
          </p:cNvPr>
          <p:cNvSpPr txBox="1"/>
          <p:nvPr/>
        </p:nvSpPr>
        <p:spPr>
          <a:xfrm>
            <a:off x="5337592" y="6069340"/>
            <a:ext cx="710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Cost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50914D-BD58-4EE8-9864-746E07D7B392}"/>
              </a:ext>
            </a:extLst>
          </p:cNvPr>
          <p:cNvSpPr txBox="1"/>
          <p:nvPr/>
        </p:nvSpPr>
        <p:spPr>
          <a:xfrm>
            <a:off x="2424639" y="6092765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£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0DF1F9-C6DC-91DF-BE8D-1ECECADDA659}"/>
              </a:ext>
            </a:extLst>
          </p:cNvPr>
          <p:cNvSpPr txBox="1"/>
          <p:nvPr/>
        </p:nvSpPr>
        <p:spPr>
          <a:xfrm>
            <a:off x="8591504" y="6069340"/>
            <a:ext cx="92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£</a:t>
            </a:r>
            <a:r>
              <a:rPr lang="en-US" sz="2000" dirty="0">
                <a:solidFill>
                  <a:srgbClr val="FF0000"/>
                </a:solidFill>
              </a:rPr>
              <a:t> to ££</a:t>
            </a:r>
          </a:p>
        </p:txBody>
      </p:sp>
    </p:spTree>
    <p:extLst>
      <p:ext uri="{BB962C8B-B14F-4D97-AF65-F5344CB8AC3E}">
        <p14:creationId xmlns:p14="http://schemas.microsoft.com/office/powerpoint/2010/main" val="149686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473</Words>
  <Application>Microsoft Macintosh PowerPoint</Application>
  <PresentationFormat>Widescreen</PresentationFormat>
  <Paragraphs>167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Yellow Legged Hornet</vt:lpstr>
      <vt:lpstr>Yellow Legged Hornet</vt:lpstr>
      <vt:lpstr>Invasion </vt:lpstr>
      <vt:lpstr>Recognition</vt:lpstr>
      <vt:lpstr>Common Confusions</vt:lpstr>
      <vt:lpstr>Reporting</vt:lpstr>
      <vt:lpstr>PowerPoint Presentation</vt:lpstr>
      <vt:lpstr>Safety</vt:lpstr>
      <vt:lpstr>Monitor or Trap?</vt:lpstr>
      <vt:lpstr>The Science of a Monitoring Station</vt:lpstr>
      <vt:lpstr>The Science of Selective Trap Hole Sizes</vt:lpstr>
      <vt:lpstr>Monitoring Station &amp; Trap Location</vt:lpstr>
      <vt:lpstr>Apiary Protection</vt:lpstr>
      <vt:lpstr>The Science of Apiary Protection?</vt:lpstr>
      <vt:lpstr>Hive Spacing</vt:lpstr>
      <vt:lpstr>Muzzle</vt:lpstr>
      <vt:lpstr>Electric Harp</vt:lpstr>
      <vt:lpstr>Preventing YLH entering hive</vt:lpstr>
      <vt:lpstr>Fake Wasp Nests – will it work?</vt:lpstr>
      <vt:lpstr>Documents</vt:lpstr>
      <vt:lpstr>Any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Henbrandt Online Support</dc:creator>
  <cp:lastModifiedBy>Henbrandt Online Support</cp:lastModifiedBy>
  <cp:revision>24</cp:revision>
  <dcterms:created xsi:type="dcterms:W3CDTF">2026-03-20T09:15:45Z</dcterms:created>
  <dcterms:modified xsi:type="dcterms:W3CDTF">2026-04-08T10:15:53Z</dcterms:modified>
</cp:coreProperties>
</file>